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sldIdLst>
    <p:sldId id="257" r:id="rId2"/>
    <p:sldId id="280" r:id="rId3"/>
    <p:sldId id="258" r:id="rId4"/>
    <p:sldId id="259" r:id="rId5"/>
    <p:sldId id="260" r:id="rId6"/>
    <p:sldId id="261" r:id="rId7"/>
    <p:sldId id="262" r:id="rId8"/>
    <p:sldId id="263" r:id="rId9"/>
    <p:sldId id="279" r:id="rId10"/>
    <p:sldId id="277" r:id="rId11"/>
    <p:sldId id="278" r:id="rId12"/>
    <p:sldId id="275" r:id="rId13"/>
    <p:sldId id="276" r:id="rId14"/>
    <p:sldId id="281" r:id="rId15"/>
    <p:sldId id="282" r:id="rId16"/>
    <p:sldId id="283" r:id="rId17"/>
    <p:sldId id="284" r:id="rId18"/>
    <p:sldId id="285" r:id="rId19"/>
    <p:sldId id="270" r:id="rId20"/>
    <p:sldId id="287" r:id="rId21"/>
    <p:sldId id="288" r:id="rId22"/>
    <p:sldId id="289" r:id="rId23"/>
    <p:sldId id="290" r:id="rId24"/>
    <p:sldId id="271" r:id="rId25"/>
    <p:sldId id="286" r:id="rId26"/>
    <p:sldId id="294" r:id="rId27"/>
    <p:sldId id="292" r:id="rId28"/>
    <p:sldId id="272" r:id="rId29"/>
    <p:sldId id="295" r:id="rId30"/>
    <p:sldId id="293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B6AB"/>
    <a:srgbClr val="F1E6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29" autoAdjust="0"/>
    <p:restoredTop sz="94660"/>
  </p:normalViewPr>
  <p:slideViewPr>
    <p:cSldViewPr snapToGrid="0" showGuides="1">
      <p:cViewPr varScale="1">
        <p:scale>
          <a:sx n="121" d="100"/>
          <a:sy n="121" d="100"/>
        </p:scale>
        <p:origin x="46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F4C16E-4B13-4682-9312-1EC3DE8325FE}" type="datetimeFigureOut">
              <a:rPr lang="zh-TW" altLang="en-US" smtClean="0"/>
              <a:t>2022/6/14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AAFD6B-51BC-4666-8EC9-CA6960A982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942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850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51326" y="1214438"/>
            <a:ext cx="10289345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8" name="日期版面配置區 3">
            <a:extLst>
              <a:ext uri="{FF2B5EF4-FFF2-40B4-BE49-F238E27FC236}">
                <a16:creationId xmlns:a16="http://schemas.microsoft.com/office/drawing/2014/main" id="{FF05A985-2BE5-B26F-72FA-03253BFFA9DE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2022/06/14</a:t>
            </a:r>
          </a:p>
        </p:txBody>
      </p:sp>
      <p:sp>
        <p:nvSpPr>
          <p:cNvPr id="9" name="頁尾版面配置區 4">
            <a:extLst>
              <a:ext uri="{FF2B5EF4-FFF2-40B4-BE49-F238E27FC236}">
                <a16:creationId xmlns:a16="http://schemas.microsoft.com/office/drawing/2014/main" id="{309A25FA-92D9-BBF5-27B6-9E94B8A3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10" name="投影片編號版面配置區 5">
            <a:extLst>
              <a:ext uri="{FF2B5EF4-FFF2-40B4-BE49-F238E27FC236}">
                <a16:creationId xmlns:a16="http://schemas.microsoft.com/office/drawing/2014/main" id="{F31D427C-F012-A795-9EDE-7CCE918A8747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F474D0-2EBB-4AC9-9831-DC074C53E62E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53457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474D0-2EBB-4AC9-9831-DC074C53E6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6121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474D0-2EBB-4AC9-9831-DC074C53E6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8898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474D0-2EBB-4AC9-9831-DC074C53E62E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2012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474D0-2EBB-4AC9-9831-DC074C53E6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208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474D0-2EBB-4AC9-9831-DC074C53E6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201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474D0-2EBB-4AC9-9831-DC074C53E6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9685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474D0-2EBB-4AC9-9831-DC074C53E6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7500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474D0-2EBB-4AC9-9831-DC074C53E6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3455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474D0-2EBB-4AC9-9831-DC074C53E6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2107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474D0-2EBB-4AC9-9831-DC074C53E6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3503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474D0-2EBB-4AC9-9831-DC074C53E62E}" type="slidenum">
              <a:rPr lang="zh-TW" altLang="en-US" smtClean="0"/>
              <a:t>‹#›</a:t>
            </a:fld>
            <a:r>
              <a:rPr lang="en-US" altLang="zh-TW" dirty="0"/>
              <a:t>/29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6356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TW" sz="6600" dirty="0"/>
              <a:t>Hamiltonian Monte Carlo</a:t>
            </a:r>
            <a:endParaRPr lang="en-US" sz="66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TW" sz="2800" dirty="0"/>
              <a:t>2022/06/14</a:t>
            </a:r>
          </a:p>
          <a:p>
            <a:pPr lvl="0"/>
            <a:r>
              <a:rPr lang="en-US" altLang="zh-TW" sz="2800" dirty="0"/>
              <a:t>Cheng-Yu Hung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83662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geometry of High-Dimensional Spaces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zh-TW" dirty="0"/>
              <a:t>There is much more volume outside any given neighborhood than inside of it. 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The neighbor around the mode is not the only neighborhood that need to be considered.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5B23E6-C3C6-7E8C-0D91-E0B437054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474D0-2EBB-4AC9-9831-DC074C53E62E}" type="slidenum">
              <a:rPr lang="zh-TW" altLang="en-US" smtClean="0"/>
              <a:t>10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1469977-4C16-C3B4-1CF5-34D284A5D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682" y="2423166"/>
            <a:ext cx="7772400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48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balance between the density and volume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838201" y="1825625"/>
            <a:ext cx="61722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As the dimension of parameter space increases, the regions where </a:t>
            </a:r>
            <a:r>
              <a:rPr lang="en-US" altLang="zh-TW" dirty="0">
                <a:solidFill>
                  <a:srgbClr val="FF0000"/>
                </a:solidFill>
              </a:rPr>
              <a:t>the density </a:t>
            </a:r>
            <a:r>
              <a:rPr lang="en-US" altLang="zh-TW" dirty="0"/>
              <a:t>and </a:t>
            </a:r>
            <a:r>
              <a:rPr lang="en-US" altLang="zh-TW" dirty="0">
                <a:solidFill>
                  <a:schemeClr val="accent1"/>
                </a:solidFill>
              </a:rPr>
              <a:t>the volume </a:t>
            </a:r>
            <a:r>
              <a:rPr lang="en-US" altLang="zh-TW" dirty="0"/>
              <a:t>are both large enough to yield a significant contribution becomes more and more narrow.</a:t>
            </a:r>
          </a:p>
          <a:p>
            <a:pPr marL="0" indent="0">
              <a:buNone/>
            </a:pPr>
            <a:r>
              <a:rPr lang="en-US" altLang="zh-TW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➛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The only significant contributions to any expectation come from the typical set.</a:t>
            </a:r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5B23E6-C3C6-7E8C-0D91-E0B437054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474D0-2EBB-4AC9-9831-DC074C53E62E}" type="slidenum">
              <a:rPr lang="zh-TW" altLang="en-US" smtClean="0"/>
              <a:t>11</a:t>
            </a:fld>
            <a:endParaRPr lang="zh-TW" altLang="en-US" dirty="0"/>
          </a:p>
        </p:txBody>
      </p:sp>
      <p:pic>
        <p:nvPicPr>
          <p:cNvPr id="7" name="內容版面配置區 5">
            <a:extLst>
              <a:ext uri="{FF2B5EF4-FFF2-40B4-BE49-F238E27FC236}">
                <a16:creationId xmlns:a16="http://schemas.microsoft.com/office/drawing/2014/main" id="{A6F17360-E90D-28A3-D218-0C66CD82A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26" y="1825625"/>
            <a:ext cx="4222574" cy="409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984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Typical set in High dimension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AC99DEF-C2BB-7B5D-9526-7183F1F55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474D0-2EBB-4AC9-9831-DC074C53E62E}" type="slidenum">
              <a:rPr lang="zh-TW" altLang="en-US" smtClean="0"/>
              <a:t>12</a:t>
            </a:fld>
            <a:endParaRPr lang="zh-TW" altLang="en-US" dirty="0"/>
          </a:p>
        </p:txBody>
      </p:sp>
      <p:pic>
        <p:nvPicPr>
          <p:cNvPr id="9" name="內容版面配置區 8" descr="一張含有 迴紋針 的圖片&#10;&#10;自動產生的描述">
            <a:extLst>
              <a:ext uri="{FF2B5EF4-FFF2-40B4-BE49-F238E27FC236}">
                <a16:creationId xmlns:a16="http://schemas.microsoft.com/office/drawing/2014/main" id="{15E753C6-6955-684E-3300-C37442763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849" y="1690688"/>
            <a:ext cx="2957115" cy="1983006"/>
          </a:xfrm>
        </p:spPr>
      </p:pic>
      <p:sp>
        <p:nvSpPr>
          <p:cNvPr id="10" name="內容版面配置區 5">
            <a:extLst>
              <a:ext uri="{FF2B5EF4-FFF2-40B4-BE49-F238E27FC236}">
                <a16:creationId xmlns:a16="http://schemas.microsoft.com/office/drawing/2014/main" id="{A87BA8EC-15D4-4825-DAD3-998B50D68337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53629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zh-TW" dirty="0"/>
              <a:t>We have to be able to identify where the typical set lies in parameter space so that we can focus our computational resources where they are most effective.</a:t>
            </a:r>
            <a:endParaRPr lang="en-US" altLang="zh-TW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12FD49B-EEAE-A706-7531-7BD51A7547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9" r="3341"/>
          <a:stretch/>
        </p:blipFill>
        <p:spPr>
          <a:xfrm>
            <a:off x="7498848" y="3823747"/>
            <a:ext cx="2957115" cy="2382549"/>
          </a:xfrm>
          <a:prstGeom prst="rect">
            <a:avLst/>
          </a:prstGeom>
        </p:spPr>
      </p:pic>
      <p:cxnSp>
        <p:nvCxnSpPr>
          <p:cNvPr id="15" name="曲線接點 14">
            <a:extLst>
              <a:ext uri="{FF2B5EF4-FFF2-40B4-BE49-F238E27FC236}">
                <a16:creationId xmlns:a16="http://schemas.microsoft.com/office/drawing/2014/main" id="{C6811076-28F8-7971-F25D-9C2C4FB4D7C8}"/>
              </a:ext>
            </a:extLst>
          </p:cNvPr>
          <p:cNvCxnSpPr>
            <a:cxnSpLocks/>
            <a:stCxn id="9" idx="3"/>
            <a:endCxn id="12" idx="3"/>
          </p:cNvCxnSpPr>
          <p:nvPr/>
        </p:nvCxnSpPr>
        <p:spPr>
          <a:xfrm flipH="1">
            <a:off x="10455963" y="2682191"/>
            <a:ext cx="1" cy="2332831"/>
          </a:xfrm>
          <a:prstGeom prst="curvedConnector3">
            <a:avLst>
              <a:gd name="adj1" fmla="val -2286000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1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Estimate expectations with Markov Chains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9CC9BB5-F8DC-6501-63F0-6757C01C7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474D0-2EBB-4AC9-9831-DC074C53E62E}" type="slidenum">
              <a:rPr lang="zh-TW" altLang="en-US" smtClean="0"/>
              <a:t>13</a:t>
            </a:fld>
            <a:endParaRPr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0D1691AD-EDE5-BAC3-7C50-BCD0FC8CB0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830" y="1741540"/>
            <a:ext cx="7044340" cy="3096942"/>
          </a:xfrm>
        </p:spPr>
      </p:pic>
      <p:sp>
        <p:nvSpPr>
          <p:cNvPr id="11" name="內容版面配置區 5">
            <a:extLst>
              <a:ext uri="{FF2B5EF4-FFF2-40B4-BE49-F238E27FC236}">
                <a16:creationId xmlns:a16="http://schemas.microsoft.com/office/drawing/2014/main" id="{A5569D50-D4AA-61DC-6214-23CCC1212369}"/>
              </a:ext>
            </a:extLst>
          </p:cNvPr>
          <p:cNvSpPr txBox="1">
            <a:spLocks/>
          </p:cNvSpPr>
          <p:nvPr/>
        </p:nvSpPr>
        <p:spPr>
          <a:xfrm>
            <a:off x="1671145" y="4889334"/>
            <a:ext cx="8849710" cy="1101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zh-TW" dirty="0"/>
              <a:t>When a Markov transition (green) preserves the target distribution, it concentrates towards the typical set (red).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68637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3125" y="607862"/>
            <a:ext cx="5416826" cy="5442160"/>
          </a:xfrm>
        </p:spPr>
        <p:txBody>
          <a:bodyPr>
            <a:noAutofit/>
          </a:bodyPr>
          <a:lstStyle/>
          <a:p>
            <a:r>
              <a:rPr lang="en-US" altLang="zh-TW" sz="6600" dirty="0"/>
              <a:t>Seems very great, what’s the problem?</a:t>
            </a:r>
            <a:endParaRPr lang="zh-TW" altLang="en-US" sz="66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9CC9BB5-F8DC-6501-63F0-6757C01C7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474D0-2EBB-4AC9-9831-DC074C53E62E}" type="slidenum">
              <a:rPr lang="zh-TW" altLang="en-US" smtClean="0"/>
              <a:t>14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7EE754C-BE66-5194-0F83-785CE0232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1535"/>
            <a:ext cx="4705920" cy="605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739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Problems of Random Walk Metropolis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42697" y="1770831"/>
            <a:ext cx="4931979" cy="4351338"/>
          </a:xfrm>
        </p:spPr>
        <p:txBody>
          <a:bodyPr/>
          <a:lstStyle/>
          <a:p>
            <a:r>
              <a:rPr lang="en" altLang="zh-TW" dirty="0"/>
              <a:t>The Random Walk Metropolis proposal density (green) is strongly biased towards the outside of the typical set.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➛the acceptance probability vanishes.</a:t>
            </a:r>
          </a:p>
          <a:p>
            <a:pPr marL="0" indent="0">
              <a:buNone/>
            </a:pPr>
            <a:r>
              <a:rPr lang="en-US" altLang="zh-TW" dirty="0"/>
              <a:t>(above) larger variance leads to low acceptance rate</a:t>
            </a:r>
          </a:p>
          <a:p>
            <a:pPr marL="0" indent="0">
              <a:buNone/>
            </a:pPr>
            <a:r>
              <a:rPr lang="en-US" altLang="zh-TW" dirty="0"/>
              <a:t>(below) smaller variance leads to slow move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CCC9A1F-D0B6-2F05-163A-31795911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474D0-2EBB-4AC9-9831-DC074C53E62E}" type="slidenum">
              <a:rPr lang="zh-TW" altLang="en-US" smtClean="0"/>
              <a:t>15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8C9B44D-6EE0-79AB-E8E1-871ED27DCE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85"/>
          <a:stretch/>
        </p:blipFill>
        <p:spPr>
          <a:xfrm>
            <a:off x="7015369" y="1690688"/>
            <a:ext cx="3190461" cy="212087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0776FE2-DA7D-B4EE-147C-D65076718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86"/>
          <a:stretch/>
        </p:blipFill>
        <p:spPr>
          <a:xfrm>
            <a:off x="7015369" y="4001294"/>
            <a:ext cx="3190461" cy="212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146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solve this problem?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770831"/>
            <a:ext cx="4711262" cy="4351338"/>
          </a:xfrm>
        </p:spPr>
        <p:txBody>
          <a:bodyPr/>
          <a:lstStyle/>
          <a:p>
            <a:r>
              <a:rPr lang="en-US" altLang="zh-TW" dirty="0"/>
              <a:t>Distill the geometry of the typical set into information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➛encoding a vector field aligned with the typical set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CCC9A1F-D0B6-2F05-163A-31795911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474D0-2EBB-4AC9-9831-DC074C53E62E}" type="slidenum">
              <a:rPr lang="zh-TW" altLang="en-US" smtClean="0"/>
              <a:t>16</a:t>
            </a:fld>
            <a:endParaRPr lang="zh-TW" altLang="en-US" dirty="0"/>
          </a:p>
        </p:txBody>
      </p:sp>
      <p:pic>
        <p:nvPicPr>
          <p:cNvPr id="7" name="圖片 6" descr="一張含有 迴紋針 的圖片&#10;&#10;自動產生的描述">
            <a:extLst>
              <a:ext uri="{FF2B5EF4-FFF2-40B4-BE49-F238E27FC236}">
                <a16:creationId xmlns:a16="http://schemas.microsoft.com/office/drawing/2014/main" id="{790F94B3-71DA-B4CC-0B09-7D9AAD4D1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032" y="1519411"/>
            <a:ext cx="3061137" cy="211868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767EE2A-2AF4-B5BB-A475-922DDCAD49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575" y="3740919"/>
            <a:ext cx="24320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787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Gradient(?)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770831"/>
            <a:ext cx="4711262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Can we use the gradient of the target probability density function?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Ans: NO!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CCC9A1F-D0B6-2F05-163A-31795911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474D0-2EBB-4AC9-9831-DC074C53E62E}" type="slidenum">
              <a:rPr lang="zh-TW" altLang="en-US" smtClean="0"/>
              <a:t>17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FEBF88F-2936-A71D-04BF-701E84398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735" y="1372369"/>
            <a:ext cx="47244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40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D8BE94-FC2A-48EB-9B91-6E43AC7C3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Hamiltonian Monte Carlo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2F9C4F6-4E85-A893-EEF2-6EA471092B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82F715-E520-709D-868B-007CFC006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474D0-2EBB-4AC9-9831-DC074C53E62E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5744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Momentum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CCC9A1F-D0B6-2F05-163A-31795911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474D0-2EBB-4AC9-9831-DC074C53E62E}" type="slidenum">
              <a:rPr lang="zh-TW" altLang="en-US" smtClean="0"/>
              <a:t>19</a:t>
            </a:fld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3EC59D72-3E3A-A764-494D-AFE5C7001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084" y="626560"/>
            <a:ext cx="2880901" cy="2873238"/>
          </a:xfr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9BF8106-21C3-3B7B-4341-11D3B56E1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869" y="3616888"/>
            <a:ext cx="5081332" cy="2505281"/>
          </a:xfrm>
          <a:prstGeom prst="rect">
            <a:avLst/>
          </a:prstGeom>
        </p:spPr>
      </p:pic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8471FEF5-5E58-FD16-757A-0CBC770217C2}"/>
              </a:ext>
            </a:extLst>
          </p:cNvPr>
          <p:cNvSpPr txBox="1">
            <a:spLocks/>
          </p:cNvSpPr>
          <p:nvPr/>
        </p:nvSpPr>
        <p:spPr>
          <a:xfrm>
            <a:off x="838201" y="1770831"/>
            <a:ext cx="48689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/>
              <a:t>Instead of trying to reason about a mode, a gradient, and a typical set,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/>
              <a:t>we can equivalently reason about a planet, a gravitational field, and an orbit.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9715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D8BE94-FC2A-48EB-9B91-6E43AC7C3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Some Review of MCMC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2F9C4F6-4E85-A893-EEF2-6EA471092B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82F715-E520-709D-868B-007CFC006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474D0-2EBB-4AC9-9831-DC074C53E62E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3193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Auxiliary momentum parameters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CCC9A1F-D0B6-2F05-163A-31795911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474D0-2EBB-4AC9-9831-DC074C53E62E}" type="slidenum">
              <a:rPr lang="zh-TW" altLang="en-US" smtClean="0"/>
              <a:t>20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內容版面配置區 2">
                <a:extLst>
                  <a:ext uri="{FF2B5EF4-FFF2-40B4-BE49-F238E27FC236}">
                    <a16:creationId xmlns:a16="http://schemas.microsoft.com/office/drawing/2014/main" id="{8471FEF5-5E58-FD16-757A-0CBC770217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770831"/>
                <a:ext cx="10515599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dirty="0"/>
                  <a:t>In order to mimic this behavior, we need to introduce auxiliary momentum parameters,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→(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/>
              </a:p>
              <a:p>
                <a:pPr marL="0" indent="0">
                  <a:buNone/>
                </a:pPr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3" name="內容版面配置區 2">
                <a:extLst>
                  <a:ext uri="{FF2B5EF4-FFF2-40B4-BE49-F238E27FC236}">
                    <a16:creationId xmlns:a16="http://schemas.microsoft.com/office/drawing/2014/main" id="{8471FEF5-5E58-FD16-757A-0CBC77021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70831"/>
                <a:ext cx="10515599" cy="4351338"/>
              </a:xfrm>
              <a:prstGeom prst="rect">
                <a:avLst/>
              </a:prstGeom>
              <a:blipFill>
                <a:blip r:embed="rId2"/>
                <a:stretch>
                  <a:fillRect l="-1087" t="-23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3491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Constraint after adding the momentum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CCC9A1F-D0B6-2F05-163A-31795911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474D0-2EBB-4AC9-9831-DC074C53E62E}" type="slidenum">
              <a:rPr lang="zh-TW" altLang="en-US" smtClean="0"/>
              <a:t>21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內容版面配置區 2">
                <a:extLst>
                  <a:ext uri="{FF2B5EF4-FFF2-40B4-BE49-F238E27FC236}">
                    <a16:creationId xmlns:a16="http://schemas.microsoft.com/office/drawing/2014/main" id="{8471FEF5-5E58-FD16-757A-0CBC770217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770831"/>
                <a:ext cx="10515599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b="0" dirty="0"/>
                  <a:t>The volume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TW" dirty="0"/>
                  <a:t> need to be invariant</a:t>
                </a:r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</p:txBody>
          </p:sp>
        </mc:Choice>
        <mc:Fallback xmlns="">
          <p:sp>
            <p:nvSpPr>
              <p:cNvPr id="13" name="內容版面配置區 2">
                <a:extLst>
                  <a:ext uri="{FF2B5EF4-FFF2-40B4-BE49-F238E27FC236}">
                    <a16:creationId xmlns:a16="http://schemas.microsoft.com/office/drawing/2014/main" id="{8471FEF5-5E58-FD16-757A-0CBC77021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70831"/>
                <a:ext cx="10515599" cy="4351338"/>
              </a:xfrm>
              <a:prstGeom prst="rect">
                <a:avLst/>
              </a:prstGeom>
              <a:blipFill>
                <a:blip r:embed="rId2"/>
                <a:stretch>
                  <a:fillRect l="-1087" t="-23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D6933CC6-5F12-81B5-DA25-5497B0BEC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175" y="2834907"/>
            <a:ext cx="6298096" cy="237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152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Constraint after adding the momentum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CCC9A1F-D0B6-2F05-163A-31795911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474D0-2EBB-4AC9-9831-DC074C53E62E}" type="slidenum">
              <a:rPr lang="zh-TW" altLang="en-US" smtClean="0"/>
              <a:t>22</a:t>
            </a:fld>
            <a:endParaRPr lang="zh-TW" altLang="en-US" dirty="0"/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8471FEF5-5E58-FD16-757A-0CBC770217C2}"/>
              </a:ext>
            </a:extLst>
          </p:cNvPr>
          <p:cNvSpPr txBox="1">
            <a:spLocks/>
          </p:cNvSpPr>
          <p:nvPr/>
        </p:nvSpPr>
        <p:spPr>
          <a:xfrm>
            <a:off x="838200" y="1770831"/>
            <a:ext cx="105155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The trajectories exploring the typical set of the phase space distribution will project to trajectories exploring the typical set of the target distribution</a:t>
            </a:r>
            <a:endParaRPr lang="zh-TW" altLang="en-US" dirty="0"/>
          </a:p>
        </p:txBody>
      </p:sp>
      <p:pic>
        <p:nvPicPr>
          <p:cNvPr id="6" name="圖片 5" descr="一張含有 電子用品 的圖片&#10;&#10;自動產生的描述">
            <a:extLst>
              <a:ext uri="{FF2B5EF4-FFF2-40B4-BE49-F238E27FC236}">
                <a16:creationId xmlns:a16="http://schemas.microsoft.com/office/drawing/2014/main" id="{5FD7091E-AF6A-FF62-3AC6-74405DEEA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423" y="3127375"/>
            <a:ext cx="51689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957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>
            <a:extLst>
              <a:ext uri="{FF2B5EF4-FFF2-40B4-BE49-F238E27FC236}">
                <a16:creationId xmlns:a16="http://schemas.microsoft.com/office/drawing/2014/main" id="{04E21317-AF2C-9CE8-B28B-22E9020D4A7C}"/>
              </a:ext>
            </a:extLst>
          </p:cNvPr>
          <p:cNvSpPr/>
          <p:nvPr/>
        </p:nvSpPr>
        <p:spPr>
          <a:xfrm>
            <a:off x="5118537" y="5170513"/>
            <a:ext cx="1845880" cy="54394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2A402BDD-D4A3-A1B8-95F7-9226427388F8}"/>
              </a:ext>
            </a:extLst>
          </p:cNvPr>
          <p:cNvSpPr/>
          <p:nvPr/>
        </p:nvSpPr>
        <p:spPr>
          <a:xfrm>
            <a:off x="7052442" y="5170513"/>
            <a:ext cx="1681656" cy="54394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內容版面配置區 2">
                <a:extLst>
                  <a:ext uri="{FF2B5EF4-FFF2-40B4-BE49-F238E27FC236}">
                    <a16:creationId xmlns:a16="http://schemas.microsoft.com/office/drawing/2014/main" id="{8471FEF5-5E58-FD16-757A-0CBC770217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749811"/>
                <a:ext cx="10515599" cy="39452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dirty="0"/>
                  <a:t>The physics system we’re going to based this on is from thermodynamics. Given some energy function,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, for the stat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altLang="zh-TW" dirty="0"/>
                  <a:t>, the canonical distribution over states has probability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)∝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pPr marL="0" indent="0">
                  <a:buNone/>
                </a:pPr>
                <a:endParaRPr lang="en-US" altLang="zh-TW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⁡⁡</m:t>
                      </m:r>
                    </m:oMath>
                  </m:oMathPara>
                </a14:m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dirty="0"/>
                  <a:t>Because of the decomposition of the joint density,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func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TW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內容版面配置區 2">
                <a:extLst>
                  <a:ext uri="{FF2B5EF4-FFF2-40B4-BE49-F238E27FC236}">
                    <a16:creationId xmlns:a16="http://schemas.microsoft.com/office/drawing/2014/main" id="{8471FEF5-5E58-FD16-757A-0CBC77021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49811"/>
                <a:ext cx="10515599" cy="3945209"/>
              </a:xfrm>
              <a:prstGeom prst="rect">
                <a:avLst/>
              </a:prstGeom>
              <a:blipFill>
                <a:blip r:embed="rId2"/>
                <a:stretch>
                  <a:fillRect l="-1208" t="-2564" b="-12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From Thermodynamics to HMC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CCC9A1F-D0B6-2F05-163A-31795911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474D0-2EBB-4AC9-9831-DC074C53E62E}" type="slidenum">
              <a:rPr lang="zh-TW" altLang="en-US" smtClean="0"/>
              <a:t>23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40AA3AC7-477C-27B4-CFAE-1F66FFDFFB80}"/>
                  </a:ext>
                </a:extLst>
              </p:cNvPr>
              <p:cNvSpPr txBox="1"/>
              <p:nvPr/>
            </p:nvSpPr>
            <p:spPr>
              <a:xfrm>
                <a:off x="7351986" y="5714452"/>
                <a:ext cx="12586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altLang="zh-TW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altLang="zh-TW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40AA3AC7-477C-27B4-CFAE-1F66FFDFF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986" y="5714452"/>
                <a:ext cx="1258614" cy="523220"/>
              </a:xfrm>
              <a:prstGeom prst="rect">
                <a:avLst/>
              </a:prstGeom>
              <a:blipFill>
                <a:blip r:embed="rId3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8C313525-6820-50B8-720C-653225267A87}"/>
                  </a:ext>
                </a:extLst>
              </p:cNvPr>
              <p:cNvSpPr txBox="1"/>
              <p:nvPr/>
            </p:nvSpPr>
            <p:spPr>
              <a:xfrm>
                <a:off x="5383925" y="5724851"/>
                <a:ext cx="158049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TW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8C313525-6820-50B8-720C-653225267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925" y="5724851"/>
                <a:ext cx="1580492" cy="523220"/>
              </a:xfrm>
              <a:prstGeom prst="rect">
                <a:avLst/>
              </a:prstGeom>
              <a:blipFill>
                <a:blip r:embed="rId4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0737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Hamiltonian Monte Carlo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1C6522-FA80-06C0-2FD1-B5356D159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474D0-2EBB-4AC9-9831-DC074C53E62E}" type="slidenum">
              <a:rPr lang="zh-TW" altLang="en-US" smtClean="0"/>
              <a:t>24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圓角矩形 6">
                <a:extLst>
                  <a:ext uri="{FF2B5EF4-FFF2-40B4-BE49-F238E27FC236}">
                    <a16:creationId xmlns:a16="http://schemas.microsoft.com/office/drawing/2014/main" id="{5C5AF59C-F837-5D36-FCE8-7B76BAFDEB49}"/>
                  </a:ext>
                </a:extLst>
              </p:cNvPr>
              <p:cNvSpPr/>
              <p:nvPr/>
            </p:nvSpPr>
            <p:spPr>
              <a:xfrm>
                <a:off x="6947338" y="4001294"/>
                <a:ext cx="4025462" cy="2301766"/>
              </a:xfrm>
              <a:prstGeom prst="round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sz="2400" dirty="0"/>
                  <a:t>Statistics: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Parameter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altLang="zh-TW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Auxiliary momentum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4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圓角矩形 6">
                <a:extLst>
                  <a:ext uri="{FF2B5EF4-FFF2-40B4-BE49-F238E27FC236}">
                    <a16:creationId xmlns:a16="http://schemas.microsoft.com/office/drawing/2014/main" id="{5C5AF59C-F837-5D36-FCE8-7B76BAFDEB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7338" y="4001294"/>
                <a:ext cx="4025462" cy="2301766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圓角矩形 9">
                <a:extLst>
                  <a:ext uri="{FF2B5EF4-FFF2-40B4-BE49-F238E27FC236}">
                    <a16:creationId xmlns:a16="http://schemas.microsoft.com/office/drawing/2014/main" id="{EBDDCAF5-00B6-ECF5-0440-E3CE2D8F13F8}"/>
                  </a:ext>
                </a:extLst>
              </p:cNvPr>
              <p:cNvSpPr/>
              <p:nvPr/>
            </p:nvSpPr>
            <p:spPr>
              <a:xfrm>
                <a:off x="6947338" y="1239486"/>
                <a:ext cx="4025462" cy="2301766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sz="2400" dirty="0"/>
                  <a:t>Physics: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Position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altLang="zh-TW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Momentum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zh-TW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Potential Energy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altLang="zh-TW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Kinetic Energy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圓角矩形 9">
                <a:extLst>
                  <a:ext uri="{FF2B5EF4-FFF2-40B4-BE49-F238E27FC236}">
                    <a16:creationId xmlns:a16="http://schemas.microsoft.com/office/drawing/2014/main" id="{EBDDCAF5-00B6-ECF5-0440-E3CE2D8F1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7338" y="1239486"/>
                <a:ext cx="4025462" cy="230176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手繪多邊形 11">
            <a:extLst>
              <a:ext uri="{FF2B5EF4-FFF2-40B4-BE49-F238E27FC236}">
                <a16:creationId xmlns:a16="http://schemas.microsoft.com/office/drawing/2014/main" id="{6842213B-A594-ABF4-C1CB-B1A279D7B501}"/>
              </a:ext>
            </a:extLst>
          </p:cNvPr>
          <p:cNvSpPr/>
          <p:nvPr/>
        </p:nvSpPr>
        <p:spPr>
          <a:xfrm>
            <a:off x="914400" y="3318560"/>
            <a:ext cx="5360276" cy="2325495"/>
          </a:xfrm>
          <a:custGeom>
            <a:avLst/>
            <a:gdLst>
              <a:gd name="connsiteX0" fmla="*/ 0 w 5360276"/>
              <a:gd name="connsiteY0" fmla="*/ 2325495 h 2325495"/>
              <a:gd name="connsiteX1" fmla="*/ 2039007 w 5360276"/>
              <a:gd name="connsiteY1" fmla="*/ 107812 h 2325495"/>
              <a:gd name="connsiteX2" fmla="*/ 5360276 w 5360276"/>
              <a:gd name="connsiteY2" fmla="*/ 549247 h 2325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60276" h="2325495">
                <a:moveTo>
                  <a:pt x="0" y="2325495"/>
                </a:moveTo>
                <a:cubicBezTo>
                  <a:pt x="572814" y="1364674"/>
                  <a:pt x="1145628" y="403853"/>
                  <a:pt x="2039007" y="107812"/>
                </a:cubicBezTo>
                <a:cubicBezTo>
                  <a:pt x="2932386" y="-188229"/>
                  <a:pt x="4146331" y="180509"/>
                  <a:pt x="5360276" y="549247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miter lim="800000"/>
            <a:headEnd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724C1EE-D5D5-2267-464A-5C8B1C8EBAA1}"/>
              </a:ext>
            </a:extLst>
          </p:cNvPr>
          <p:cNvSpPr/>
          <p:nvPr/>
        </p:nvSpPr>
        <p:spPr>
          <a:xfrm>
            <a:off x="1755229" y="3739740"/>
            <a:ext cx="567558" cy="5675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5F48EEA6-2A56-62C5-D49C-BC90EA44945E}"/>
              </a:ext>
            </a:extLst>
          </p:cNvPr>
          <p:cNvCxnSpPr>
            <a:cxnSpLocks/>
          </p:cNvCxnSpPr>
          <p:nvPr/>
        </p:nvCxnSpPr>
        <p:spPr>
          <a:xfrm flipV="1">
            <a:off x="2239670" y="2575035"/>
            <a:ext cx="1197213" cy="12688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A052A14-3120-062B-31C4-7BA10590E6A6}"/>
              </a:ext>
            </a:extLst>
          </p:cNvPr>
          <p:cNvSpPr txBox="1"/>
          <p:nvPr/>
        </p:nvSpPr>
        <p:spPr>
          <a:xfrm>
            <a:off x="3298521" y="2205703"/>
            <a:ext cx="16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Momentum (p)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32C9288-C078-CA9D-6E48-F8C7E28B0B1A}"/>
              </a:ext>
            </a:extLst>
          </p:cNvPr>
          <p:cNvSpPr txBox="1"/>
          <p:nvPr/>
        </p:nvSpPr>
        <p:spPr>
          <a:xfrm>
            <a:off x="1829767" y="4327590"/>
            <a:ext cx="1252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Position (q)</a:t>
            </a:r>
            <a:endParaRPr kumimoji="1" lang="zh-TW" altLang="en-US" dirty="0"/>
          </a:p>
        </p:txBody>
      </p: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DB4C49B3-5307-EF5C-002D-3B001CE8E1D0}"/>
              </a:ext>
            </a:extLst>
          </p:cNvPr>
          <p:cNvCxnSpPr>
            <a:stCxn id="10" idx="2"/>
            <a:endCxn id="7" idx="0"/>
          </p:cNvCxnSpPr>
          <p:nvPr/>
        </p:nvCxnSpPr>
        <p:spPr>
          <a:xfrm>
            <a:off x="8960069" y="3541252"/>
            <a:ext cx="0" cy="46004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928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idealized Hamiltonian Markov Transition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861313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TW" dirty="0"/>
                  <a:t>Lift an initial point in parameter space into one on phase space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/>
              </a:p>
              <a:p>
                <a:r>
                  <a:rPr lang="en-US" altLang="zh-TW" dirty="0"/>
                  <a:t>On phase space, we can explore the joint typical set by integrating Hamilton’s equation for some time,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/>
              </a:p>
              <a:p>
                <a:r>
                  <a:rPr lang="en-US" altLang="zh-TW" dirty="0"/>
                  <a:t>Because of the carefully chosen structure of the joint distribution, simply project to yield new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TW" dirty="0"/>
                  <a:t>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zh-TW" dirty="0"/>
              </a:p>
              <a:p>
                <a:pPr marL="0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861313" cy="4351338"/>
              </a:xfrm>
              <a:blipFill>
                <a:blip r:embed="rId2"/>
                <a:stretch>
                  <a:fillRect l="-1664" t="-3198" r="-12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CCC9A1F-D0B6-2F05-163A-31795911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474D0-2EBB-4AC9-9831-DC074C53E62E}" type="slidenum">
              <a:rPr lang="zh-TW" altLang="en-US" smtClean="0"/>
              <a:t>25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6EA507C-70DD-6A17-5713-1C43F2EC6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513" y="2297655"/>
            <a:ext cx="3985795" cy="283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877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idealized Hamiltonian Markov Transition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55127" y="4650499"/>
            <a:ext cx="10281745" cy="1705851"/>
          </a:xfrm>
        </p:spPr>
        <p:txBody>
          <a:bodyPr>
            <a:normAutofit/>
          </a:bodyPr>
          <a:lstStyle/>
          <a:p>
            <a:r>
              <a:rPr lang="en" altLang="zh-TW" dirty="0"/>
              <a:t>Each Hamiltonian Markov transition lifts the initial state onto a random level set of the Hamiltonian, which can then be explored with a Hamiltonian trajectory before projecting back down to the target parameter space. 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CCC9A1F-D0B6-2F05-163A-31795911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474D0-2EBB-4AC9-9831-DC074C53E62E}" type="slidenum">
              <a:rPr lang="zh-TW" altLang="en-US" smtClean="0"/>
              <a:t>26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A86B151-C9C7-91A3-14E8-2C38BE733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849" y="1437399"/>
            <a:ext cx="46863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589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Properties of Hamiltonian Dynamics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CCC9A1F-D0B6-2F05-163A-31795911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474D0-2EBB-4AC9-9831-DC074C53E62E}" type="slidenum">
              <a:rPr lang="zh-TW" altLang="en-US" smtClean="0"/>
              <a:t>27</a:t>
            </a:fld>
            <a:endParaRPr lang="zh-TW" altLang="en-US" dirty="0"/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B75765AD-3EFD-93AA-5C79-284B3BFFFD1E}"/>
              </a:ext>
            </a:extLst>
          </p:cNvPr>
          <p:cNvSpPr/>
          <p:nvPr/>
        </p:nvSpPr>
        <p:spPr>
          <a:xfrm>
            <a:off x="1061545" y="2682765"/>
            <a:ext cx="3930871" cy="7462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Reversibility</a:t>
            </a:r>
            <a:endParaRPr kumimoji="1" lang="zh-TW" altLang="en-US" sz="2800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8902E1E6-AC75-AD64-45E2-FB3CA89455D8}"/>
              </a:ext>
            </a:extLst>
          </p:cNvPr>
          <p:cNvSpPr/>
          <p:nvPr/>
        </p:nvSpPr>
        <p:spPr>
          <a:xfrm>
            <a:off x="1061546" y="3626068"/>
            <a:ext cx="3930870" cy="7462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Conservation of Energy</a:t>
            </a:r>
            <a:endParaRPr kumimoji="1" lang="zh-TW" altLang="en-US" sz="2800" dirty="0"/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8ABFB9AA-8D4A-EF4C-D644-68CC5866FE71}"/>
              </a:ext>
            </a:extLst>
          </p:cNvPr>
          <p:cNvSpPr/>
          <p:nvPr/>
        </p:nvSpPr>
        <p:spPr>
          <a:xfrm>
            <a:off x="1082567" y="4569373"/>
            <a:ext cx="3930870" cy="1168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Volume preservation</a:t>
            </a:r>
          </a:p>
          <a:p>
            <a:pPr algn="ctr"/>
            <a:r>
              <a:rPr kumimoji="1" lang="en-US" altLang="zh-TW" sz="2800" dirty="0" err="1"/>
              <a:t>Symplecticness</a:t>
            </a:r>
            <a:endParaRPr kumimoji="1"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圓角矩形 11">
                <a:extLst>
                  <a:ext uri="{FF2B5EF4-FFF2-40B4-BE49-F238E27FC236}">
                    <a16:creationId xmlns:a16="http://schemas.microsoft.com/office/drawing/2014/main" id="{D76577E0-DE7F-EC6B-57B6-BDB7C6C541D4}"/>
                  </a:ext>
                </a:extLst>
              </p:cNvPr>
              <p:cNvSpPr/>
              <p:nvPr/>
            </p:nvSpPr>
            <p:spPr>
              <a:xfrm>
                <a:off x="6571594" y="3626068"/>
                <a:ext cx="3930870" cy="746235"/>
              </a:xfrm>
              <a:prstGeom prst="round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2800" dirty="0"/>
                  <a:t>Acceptance rate </a:t>
                </a:r>
                <a14:m>
                  <m:oMath xmlns:m="http://schemas.openxmlformats.org/officeDocument/2006/math">
                    <m:r>
                      <a:rPr kumimoji="1" lang="en-US" altLang="zh-TW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kumimoji="1" lang="en-US" altLang="zh-TW" sz="2800" dirty="0"/>
                  <a:t> 1</a:t>
                </a:r>
                <a:endParaRPr kumimoji="1" lang="zh-TW" altLang="en-US" sz="2800" dirty="0"/>
              </a:p>
            </p:txBody>
          </p:sp>
        </mc:Choice>
        <mc:Fallback xmlns="">
          <p:sp>
            <p:nvSpPr>
              <p:cNvPr id="12" name="圓角矩形 11">
                <a:extLst>
                  <a:ext uri="{FF2B5EF4-FFF2-40B4-BE49-F238E27FC236}">
                    <a16:creationId xmlns:a16="http://schemas.microsoft.com/office/drawing/2014/main" id="{D76577E0-DE7F-EC6B-57B6-BDB7C6C541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594" y="3626068"/>
                <a:ext cx="3930870" cy="746235"/>
              </a:xfrm>
              <a:prstGeom prst="round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圓角矩形 12">
            <a:extLst>
              <a:ext uri="{FF2B5EF4-FFF2-40B4-BE49-F238E27FC236}">
                <a16:creationId xmlns:a16="http://schemas.microsoft.com/office/drawing/2014/main" id="{55F38A97-C8A6-D5F1-495E-2F158DF9AF32}"/>
              </a:ext>
            </a:extLst>
          </p:cNvPr>
          <p:cNvSpPr/>
          <p:nvPr/>
        </p:nvSpPr>
        <p:spPr>
          <a:xfrm>
            <a:off x="6592615" y="4569373"/>
            <a:ext cx="3930870" cy="116812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Volume of acceptance rate invariant</a:t>
            </a:r>
            <a:endParaRPr kumimoji="1" lang="zh-TW" altLang="en-US" sz="2800" dirty="0"/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5888B465-CDEC-DFC2-F1D0-64DAF18A3622}"/>
              </a:ext>
            </a:extLst>
          </p:cNvPr>
          <p:cNvSpPr/>
          <p:nvPr/>
        </p:nvSpPr>
        <p:spPr>
          <a:xfrm>
            <a:off x="6571594" y="2682765"/>
            <a:ext cx="3930870" cy="74623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Equilibrium</a:t>
            </a:r>
            <a:endParaRPr kumimoji="1" lang="zh-TW" altLang="en-US" sz="2800" dirty="0"/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C2D07A34-EFC1-7D30-5A1D-51A438CDCA82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4992416" y="3055883"/>
            <a:ext cx="157917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CF719655-0C77-C3B1-A470-5DD30FC703CA}"/>
              </a:ext>
            </a:extLst>
          </p:cNvPr>
          <p:cNvCxnSpPr>
            <a:cxnSpLocks/>
          </p:cNvCxnSpPr>
          <p:nvPr/>
        </p:nvCxnSpPr>
        <p:spPr>
          <a:xfrm>
            <a:off x="4992416" y="3991304"/>
            <a:ext cx="157917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975E56CA-4CCF-1F59-0120-56B7005CF847}"/>
              </a:ext>
            </a:extLst>
          </p:cNvPr>
          <p:cNvCxnSpPr>
            <a:cxnSpLocks/>
          </p:cNvCxnSpPr>
          <p:nvPr/>
        </p:nvCxnSpPr>
        <p:spPr>
          <a:xfrm>
            <a:off x="5013437" y="5168463"/>
            <a:ext cx="157917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9AF1953-A376-4E53-D2B6-3FA215695A56}"/>
              </a:ext>
            </a:extLst>
          </p:cNvPr>
          <p:cNvSpPr txBox="1"/>
          <p:nvPr/>
        </p:nvSpPr>
        <p:spPr>
          <a:xfrm>
            <a:off x="1061545" y="1962475"/>
            <a:ext cx="1324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/>
              <a:t>Physics:</a:t>
            </a:r>
            <a:endParaRPr kumimoji="1" lang="zh-TW" altLang="en-US" sz="28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08FE11F-5199-04CC-710F-A79E1A490167}"/>
              </a:ext>
            </a:extLst>
          </p:cNvPr>
          <p:cNvSpPr txBox="1"/>
          <p:nvPr/>
        </p:nvSpPr>
        <p:spPr>
          <a:xfrm>
            <a:off x="6592615" y="1962475"/>
            <a:ext cx="15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/>
              <a:t>Statistics: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70474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choose the M matrix?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10724260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altLang="zh-TW" dirty="0">
                    <a:latin typeface="Cambria Math" panose="02040503050406030204" pitchFamily="18" charset="0"/>
                  </a:rPr>
                  <a:t>Suppose that we have the Kinetic energy with the form,</a:t>
                </a:r>
                <a:endParaRPr lang="en-US" altLang="zh-TW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,  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LL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dirty="0"/>
                  <a:t>Applying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′=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𝐿𝑝</m:t>
                    </m:r>
                  </m:oMath>
                </a14:m>
                <a:r>
                  <a:rPr lang="en-US" altLang="zh-TW" dirty="0"/>
                  <a:t> will simplifies the kinetic energy, but remember that we have to apply the opposite transformation to the parameters, </a:t>
                </a:r>
                <a:endParaRPr lang="en-US" altLang="zh-TW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′=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TW" dirty="0"/>
                  <a:t>, to preserve the Hamiltonian geometry. 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Suppose that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TW" dirty="0"/>
                  <a:t> has at least a roughly Gaussian distribution with covariance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altLang="zh-TW" dirty="0"/>
                  <a:t>, then to de-correlating the target distribution, we can 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TW" dirty="0"/>
                  <a:t>.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As a consequence,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l-GR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TW" dirty="0"/>
                  <a:t>,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10724260" cy="4351338"/>
              </a:xfrm>
              <a:blipFill>
                <a:blip r:embed="rId2"/>
                <a:stretch>
                  <a:fillRect l="-1183" t="-31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888448-1B1C-175F-1727-2556EF370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474D0-2EBB-4AC9-9831-DC074C53E62E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8995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Numerical Methods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1072426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u="sng" dirty="0"/>
                  <a:t>Leapfrog Method(For L times):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num>
                          <m:den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l-GR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ϵ</m:t>
                            </m:r>
                          </m:num>
                          <m:den>
                            <m:r>
                              <a:rPr lang="en-US" altLang="zh-TW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num>
                      <m:den>
                        <m:r>
                          <a:rPr lang="zh-TW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zh-TW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US" altLang="zh-TW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  <m:r>
                          <a:rPr lang="en-US" altLang="zh-TW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ϵ</m:t>
                        </m:r>
                      </m:e>
                    </m:d>
                    <m: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zh-TW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zh-TW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</m:t>
                    </m:r>
                  </m:oMath>
                </a14:m>
                <a:endParaRPr lang="en-US" altLang="zh-TW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zh-TW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num>
                          <m:den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l-GR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ϵ</m:t>
                            </m:r>
                          </m:num>
                          <m:den>
                            <m:r>
                              <a:rPr lang="en-US" altLang="zh-TW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num>
                      <m:den>
                        <m:r>
                          <a:rPr lang="zh-TW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zh-TW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zh-TW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u="sng" dirty="0"/>
                  <a:t>Accept-reject step: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[1,</m:t>
                          </m:r>
                          <m:func>
                            <m:func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p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p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514350" indent="-514350">
                  <a:buFont typeface="+mj-lt"/>
                  <a:buAutoNum type="arabicPeriod"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10724260" cy="4351338"/>
              </a:xfrm>
              <a:blipFill>
                <a:blip r:embed="rId2"/>
                <a:stretch>
                  <a:fillRect l="-1183" t="-23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888448-1B1C-175F-1727-2556EF370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474D0-2EBB-4AC9-9831-DC074C53E62E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9632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We want to sample from a complex probability distribution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/>
                  <a:t>. But we can’t sample directly.</a:t>
                </a:r>
              </a:p>
              <a:p>
                <a:r>
                  <a:rPr lang="en-US" altLang="zh-TW" dirty="0"/>
                  <a:t>ex. Gibbs canonical distribution (</a:t>
                </a:r>
                <a:r>
                  <a:rPr lang="en" altLang="zh-TW" dirty="0"/>
                  <a:t>Boltzmann distribution</a:t>
                </a:r>
                <a:r>
                  <a:rPr lang="en-US" altLang="zh-TW" dirty="0"/>
                  <a:t>)</a:t>
                </a:r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)∝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⁡(−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6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2A9EFE8-367E-911C-AB59-04C7D48E6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474D0-2EBB-4AC9-9831-DC074C53E62E}" type="slidenum">
              <a:rPr lang="zh-TW" altLang="en-US" smtClean="0"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096884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Numerical Methods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888448-1B1C-175F-1727-2556EF370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474D0-2EBB-4AC9-9831-DC074C53E62E}" type="slidenum">
              <a:rPr lang="zh-TW" altLang="en-US" smtClean="0"/>
              <a:t>30</a:t>
            </a:fld>
            <a:endParaRPr lang="zh-TW" altLang="en-US"/>
          </a:p>
        </p:txBody>
      </p:sp>
      <p:pic>
        <p:nvPicPr>
          <p:cNvPr id="8" name="圖片 7" descr="一張含有 室內 的圖片&#10;&#10;自動產生的描述">
            <a:extLst>
              <a:ext uri="{FF2B5EF4-FFF2-40B4-BE49-F238E27FC236}">
                <a16:creationId xmlns:a16="http://schemas.microsoft.com/office/drawing/2014/main" id="{AA4E9808-6DD4-7071-C807-16ACF5619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599" y="1690688"/>
            <a:ext cx="6352802" cy="430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76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Markov Chain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TW" dirty="0">
                    <a:latin typeface="Cambria Math" panose="02040503050406030204" pitchFamily="18" charset="0"/>
                  </a:rPr>
                  <a:t>The Markov chain is completely decided by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TW" dirty="0"/>
                  <a:t>: the initial state</a:t>
                </a:r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TW" dirty="0"/>
                  <a:t>: the transition matrix</a:t>
                </a:r>
              </a:p>
              <a:p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dirty="0"/>
                  <a:t>Since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and more generally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dirty="0"/>
                  <a:t>Thus, our goal is to design the transition matrix so that, regardless the initial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TW" dirty="0"/>
                  <a:t>, we will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converge to the target probability distribution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/>
                  <a:t>.</a:t>
                </a:r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 b="-33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315FE57-7D68-51C9-2C2F-F162CF622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474D0-2EBB-4AC9-9831-DC074C53E62E}" type="slidenum">
              <a:rPr lang="zh-TW" altLang="en-US" smtClean="0"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54286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Markov Chain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TW" dirty="0"/>
                  <a:t>The key assumptions we will make are that the Markov chain is</a:t>
                </a:r>
              </a:p>
              <a:p>
                <a:r>
                  <a:rPr lang="en-US" altLang="zh-TW" dirty="0"/>
                  <a:t>Irreducible</a:t>
                </a:r>
              </a:p>
              <a:p>
                <a:r>
                  <a:rPr lang="en-US" altLang="zh-TW" dirty="0"/>
                  <a:t>Aperiodic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to ensure that the transition matrix has a stationary distribution,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altLang="zh-TW" dirty="0"/>
              </a:p>
              <a:p>
                <a:pPr marL="0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660C55E-7685-02EC-41F0-B7836A1EA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474D0-2EBB-4AC9-9831-DC074C53E62E}" type="slidenum">
              <a:rPr lang="zh-TW" altLang="en-US" smtClean="0"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35863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Detailed Balance Condition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TW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dirty="0"/>
                  <a:t> satisfies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l-GR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sSub>
                        <m:sSubPr>
                          <m:ctrlPr>
                            <a:rPr lang="el-GR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l-GR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sSub>
                        <m:sSubPr>
                          <m:ctrlPr>
                            <a:rPr lang="el-GR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</m:oMath>
                  </m:oMathPara>
                </a14:m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dirty="0"/>
                  <a:t>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a stationary distribution of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TW" dirty="0"/>
                  <a:t>.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38F747B-FDCE-0398-818C-6DE977BE4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474D0-2EBB-4AC9-9831-DC074C53E62E}" type="slidenum">
              <a:rPr lang="zh-TW" altLang="en-US" smtClean="0"/>
              <a:t>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1116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MCMC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TW" dirty="0"/>
                  <a:t>Unfortunately, we always find a transition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i="1" dirty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US" altLang="zh-TW" dirty="0"/>
                  <a:t>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l-GR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sSub>
                        <m:sSubPr>
                          <m:ctrlPr>
                            <a:rPr lang="el-GR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sSubSup>
                        <m:sSubSupPr>
                          <m:ctrlPr>
                            <a:rPr lang="el-GR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sSub>
                        <m:sSubPr>
                          <m:ctrlPr>
                            <a:rPr lang="el-GR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</m:oMath>
                  </m:oMathPara>
                </a14:m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dirty="0"/>
                  <a:t>So we add the acceptance probability on each side,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l-GR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sSub>
                        <m:sSubPr>
                          <m:ctrlPr>
                            <a:rPr lang="el-GR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l-GR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l-GR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sSub>
                        <m:sSubPr>
                          <m:ctrlPr>
                            <a:rPr lang="el-GR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  <m:sSub>
                        <m:sSubPr>
                          <m:ctrlPr>
                            <a:rPr lang="el-GR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</m:oMath>
                  </m:oMathPara>
                </a14:m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l-GR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el-GR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r>
                  <a:rPr lang="en-US" altLang="zh-TW" dirty="0"/>
                  <a:t>.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However, this can be small, so the acceptance rate is low. Thus, we multiply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TW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r>
                  <a:rPr lang="en-US" altLang="zh-TW" dirty="0"/>
                  <a:t> such that one of each is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dirty="0"/>
                  <a:t>.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9407C17-F2F6-02E9-FCAF-E9EC3A247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474D0-2EBB-4AC9-9831-DC074C53E62E}" type="slidenum">
              <a:rPr lang="zh-TW" altLang="en-US" smtClean="0"/>
              <a:t>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9909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MCMC(Metropolis-Hasting)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TW" dirty="0"/>
                  <a:t>1. Initial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for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TW" dirty="0"/>
                  <a:t>.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2. Draw a 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from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dirty="0"/>
                  <a:t>3. Accept the move with probability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1" dirty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/>
                        </m:limLow>
                      </m:fName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where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′)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′)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TW" dirty="0"/>
              </a:p>
              <a:p>
                <a:pPr marL="0" indent="0">
                  <a:buNone/>
                </a:pPr>
                <a:r>
                  <a:rPr lang="zh-TW" altLang="en-US" dirty="0"/>
                  <a:t>    </a:t>
                </a:r>
                <a:r>
                  <a:rPr lang="en-US" altLang="zh-TW" dirty="0"/>
                  <a:t>If accepted, 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TW" dirty="0"/>
                  <a:t>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18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5B23E6-C3C6-7E8C-0D91-E0B437054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474D0-2EBB-4AC9-9831-DC074C53E62E}" type="slidenum">
              <a:rPr lang="zh-TW" altLang="en-US" smtClean="0"/>
              <a:t>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562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D8BE94-FC2A-48EB-9B91-6E43AC7C3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Typical Set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2F9C4F6-4E85-A893-EEF2-6EA471092B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82F715-E520-709D-868B-007CFC006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474D0-2EBB-4AC9-9831-DC074C53E62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967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2605</TotalTime>
  <Words>1120</Words>
  <Application>Microsoft Macintosh PowerPoint</Application>
  <PresentationFormat>寬螢幕</PresentationFormat>
  <Paragraphs>170</Paragraphs>
  <Slides>30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Office 佈景主題</vt:lpstr>
      <vt:lpstr>Hamiltonian Monte Carlo</vt:lpstr>
      <vt:lpstr>Some Review of MCMC</vt:lpstr>
      <vt:lpstr>Review</vt:lpstr>
      <vt:lpstr>Markov Chain</vt:lpstr>
      <vt:lpstr>Markov Chain</vt:lpstr>
      <vt:lpstr>Detailed Balance Condition</vt:lpstr>
      <vt:lpstr>MCMC</vt:lpstr>
      <vt:lpstr>MCMC(Metropolis-Hasting)</vt:lpstr>
      <vt:lpstr>Typical Set</vt:lpstr>
      <vt:lpstr>The geometry of High-Dimensional Spaces</vt:lpstr>
      <vt:lpstr>The balance between the density and volume</vt:lpstr>
      <vt:lpstr>Typical set in High dimension</vt:lpstr>
      <vt:lpstr>Estimate expectations with Markov Chains</vt:lpstr>
      <vt:lpstr>Seems very great, what’s the problem?</vt:lpstr>
      <vt:lpstr>Problems of Random Walk Metropolis</vt:lpstr>
      <vt:lpstr>How to solve this problem?</vt:lpstr>
      <vt:lpstr>Gradient(?)</vt:lpstr>
      <vt:lpstr>Hamiltonian Monte Carlo</vt:lpstr>
      <vt:lpstr>Momentum</vt:lpstr>
      <vt:lpstr>Auxiliary momentum parameters</vt:lpstr>
      <vt:lpstr>Constraint after adding the momentum</vt:lpstr>
      <vt:lpstr>Constraint after adding the momentum</vt:lpstr>
      <vt:lpstr>From Thermodynamics to HMC</vt:lpstr>
      <vt:lpstr>Hamiltonian Monte Carlo</vt:lpstr>
      <vt:lpstr>The idealized Hamiltonian Markov Transition</vt:lpstr>
      <vt:lpstr>The idealized Hamiltonian Markov Transition</vt:lpstr>
      <vt:lpstr>Properties of Hamiltonian Dynamics</vt:lpstr>
      <vt:lpstr>How to choose the M matrix?</vt:lpstr>
      <vt:lpstr>Numerical Methods</vt:lpstr>
      <vt:lpstr>Numerical Methods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Data Analysis</dc:title>
  <dc:creator>洪承郁</dc:creator>
  <cp:lastModifiedBy>Cheng-Yu Hung</cp:lastModifiedBy>
  <cp:revision>109</cp:revision>
  <dcterms:created xsi:type="dcterms:W3CDTF">2021-02-07T12:43:21Z</dcterms:created>
  <dcterms:modified xsi:type="dcterms:W3CDTF">2022-06-14T05:36:56Z</dcterms:modified>
</cp:coreProperties>
</file>